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 id="2147484363" r:id="rId22"/>
  </p:sldMasterIdLst>
  <p:notesMasterIdLst>
    <p:notesMasterId r:id="rId34"/>
  </p:notesMasterIdLst>
  <p:handoutMasterIdLst>
    <p:handoutMasterId r:id="rId35"/>
  </p:handoutMasterIdLst>
  <p:sldIdLst>
    <p:sldId id="281" r:id="rId23"/>
    <p:sldId id="692" r:id="rId24"/>
    <p:sldId id="688" r:id="rId25"/>
    <p:sldId id="666" r:id="rId26"/>
    <p:sldId id="701" r:id="rId27"/>
    <p:sldId id="703" r:id="rId28"/>
    <p:sldId id="704" r:id="rId29"/>
    <p:sldId id="702" r:id="rId30"/>
    <p:sldId id="705" r:id="rId31"/>
    <p:sldId id="386" r:id="rId32"/>
    <p:sldId id="283" r:id="rId33"/>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4" autoAdjust="0"/>
    <p:restoredTop sz="92760"/>
  </p:normalViewPr>
  <p:slideViewPr>
    <p:cSldViewPr>
      <p:cViewPr>
        <p:scale>
          <a:sx n="81" d="100"/>
          <a:sy n="81" d="100"/>
        </p:scale>
        <p:origin x="-2712" y="-1360"/>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11/7/16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9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9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7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7"/>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7"/>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11/7/16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11/7/16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11/7/16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6"/>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2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11/7/16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11/7/16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11/7/16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3"/>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11/7/16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11/7/16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1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1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1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8"/>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11/7/16</a:t>
            </a:fld>
            <a:endParaRPr lang="en-US"/>
          </a:p>
        </p:txBody>
      </p:sp>
      <p:sp>
        <p:nvSpPr>
          <p:cNvPr id="5" name="Footer Placeholder 4"/>
          <p:cNvSpPr>
            <a:spLocks noGrp="1"/>
          </p:cNvSpPr>
          <p:nvPr>
            <p:ph type="ftr" sz="quarter" idx="3"/>
          </p:nvPr>
        </p:nvSpPr>
        <p:spPr>
          <a:xfrm>
            <a:off x="4038600" y="635670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8"/>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11/7/16</a:t>
            </a:fld>
            <a:endParaRPr lang="en-US"/>
          </a:p>
        </p:txBody>
      </p:sp>
      <p:sp>
        <p:nvSpPr>
          <p:cNvPr id="5" name="Footer Placeholder 4"/>
          <p:cNvSpPr>
            <a:spLocks noGrp="1"/>
          </p:cNvSpPr>
          <p:nvPr>
            <p:ph type="ftr" sz="quarter" idx="3"/>
          </p:nvPr>
        </p:nvSpPr>
        <p:spPr>
          <a:xfrm>
            <a:off x="4038600" y="6356708"/>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8"/>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a:t>In what way(s) do you think your picture of God has influenced you (positively or negatively) in the way that you have asked of him in the past? </a:t>
            </a:r>
            <a:endParaRPr lang="en-US" sz="2800" dirty="0" smtClean="0"/>
          </a:p>
          <a:p>
            <a:pPr marL="514350" lvl="0" indent="-514350">
              <a:buFont typeface="+mj-lt"/>
              <a:buAutoNum type="arabicPeriod"/>
            </a:pPr>
            <a:endParaRPr lang="en-US" sz="1200" dirty="0"/>
          </a:p>
          <a:p>
            <a:pPr marL="514350" lvl="0" indent="-514350">
              <a:buFont typeface="+mj-lt"/>
              <a:buAutoNum type="arabicPeriod"/>
            </a:pPr>
            <a:r>
              <a:rPr lang="en-US" sz="2800" dirty="0"/>
              <a:t>Read the parable of the Parable of the Friend at Night (Luke 11:5-8)</a:t>
            </a:r>
            <a:r>
              <a:rPr lang="en-US" sz="2800" dirty="0" smtClean="0"/>
              <a:t>. What </a:t>
            </a:r>
            <a:r>
              <a:rPr lang="en-US" sz="2800" dirty="0"/>
              <a:t>aspect of this parable causes you the most discomfort?  What aspect of this parable gives you the most hope?  Why? </a:t>
            </a:r>
          </a:p>
          <a:p>
            <a:pPr marL="514350" lvl="0" indent="-514350">
              <a:buFont typeface="+mj-lt"/>
              <a:buAutoNum type="arabicPeriod"/>
            </a:pPr>
            <a:endParaRPr lang="en-US" sz="1200" dirty="0"/>
          </a:p>
          <a:p>
            <a:pPr marL="514350" lvl="0" indent="-514350">
              <a:buFont typeface="+mj-lt"/>
              <a:buAutoNum type="arabicPeriod"/>
            </a:pPr>
            <a:r>
              <a:rPr lang="en-US" sz="2800" dirty="0"/>
              <a:t>In light of </a:t>
            </a:r>
            <a:r>
              <a:rPr lang="en-US" sz="2800" dirty="0" smtClean="0"/>
              <a:t>today’s sermon regarding </a:t>
            </a:r>
            <a:r>
              <a:rPr lang="en-US" sz="2800" dirty="0"/>
              <a:t>asking of God, what principle or insight will be helpful to you in the future for expanding your willingness to ask BIGGER?  Share the specific ask that you plan to make of God in the next day or two.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286000"/>
            <a:ext cx="11263149" cy="609600"/>
          </a:xfrm>
        </p:spPr>
        <p:txBody>
          <a:bodyPr/>
          <a:lstStyle/>
          <a:p>
            <a:pPr eaLnBrk="1" hangingPunct="1">
              <a:defRPr/>
            </a:pPr>
            <a:r>
              <a:rPr lang="en-US" sz="4800" b="1" i="1" dirty="0" smtClean="0">
                <a:effectLst>
                  <a:outerShdw blurRad="38100" dist="38100" dir="2700000" algn="tl">
                    <a:srgbClr val="DDDDDD"/>
                  </a:outerShdw>
                </a:effectLst>
                <a:latin typeface="Candara" charset="0"/>
                <a:ea typeface="MS PGothic" charset="0"/>
                <a:cs typeface="Arial" charset="0"/>
              </a:rPr>
              <a:t>ASK</a:t>
            </a:r>
            <a:endParaRPr lang="en-US" sz="48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914400" y="2895600"/>
            <a:ext cx="10417359" cy="2590800"/>
          </a:xfrm>
        </p:spPr>
        <p:txBody>
          <a:bodyPr/>
          <a:lstStyle/>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7:7-8</a:t>
            </a:r>
            <a:endParaRPr lang="en-US"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November 6,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Guest Speaker: Pastor Ed Salas</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095749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752600"/>
            <a:ext cx="11982765" cy="5079095"/>
          </a:xfrm>
        </p:spPr>
        <p:txBody>
          <a:bodyPr/>
          <a:lstStyle/>
          <a:p>
            <a:pPr marL="0" indent="0" algn="ctr">
              <a:spcBef>
                <a:spcPts val="0"/>
              </a:spcBef>
              <a:buNone/>
            </a:pPr>
            <a:r>
              <a:rPr lang="en-US" b="1" i="1" baseline="30000" dirty="0" smtClean="0">
                <a:latin typeface="Candara"/>
                <a:cs typeface="Candara"/>
              </a:rPr>
              <a:t>7</a:t>
            </a:r>
            <a:r>
              <a:rPr lang="en-US" b="1" i="1" dirty="0">
                <a:latin typeface="Candara"/>
                <a:cs typeface="Candara"/>
              </a:rPr>
              <a:t> “Ask and it will be given to you; </a:t>
            </a:r>
            <a:r>
              <a:rPr lang="en-US" b="1" i="1" dirty="0" smtClean="0">
                <a:latin typeface="Candara"/>
                <a:cs typeface="Candara"/>
              </a:rPr>
              <a:t/>
            </a:r>
            <a:br>
              <a:rPr lang="en-US" b="1" i="1" dirty="0" smtClean="0">
                <a:latin typeface="Candara"/>
                <a:cs typeface="Candara"/>
              </a:rPr>
            </a:br>
            <a:r>
              <a:rPr lang="en-US" b="1" i="1" dirty="0" smtClean="0">
                <a:latin typeface="Candara"/>
                <a:cs typeface="Candara"/>
              </a:rPr>
              <a:t>seek </a:t>
            </a:r>
            <a:r>
              <a:rPr lang="en-US" b="1" i="1" dirty="0">
                <a:latin typeface="Candara"/>
                <a:cs typeface="Candara"/>
              </a:rPr>
              <a:t>and you will find; knock and the </a:t>
            </a:r>
            <a:r>
              <a:rPr lang="en-US" b="1" i="1" dirty="0" smtClean="0">
                <a:latin typeface="Candara"/>
                <a:cs typeface="Candara"/>
              </a:rPr>
              <a:t>door</a:t>
            </a:r>
            <a:br>
              <a:rPr lang="en-US" b="1" i="1" dirty="0" smtClean="0">
                <a:latin typeface="Candara"/>
                <a:cs typeface="Candara"/>
              </a:rPr>
            </a:br>
            <a:r>
              <a:rPr lang="en-US" b="1" i="1" dirty="0" smtClean="0">
                <a:latin typeface="Candara"/>
                <a:cs typeface="Candara"/>
              </a:rPr>
              <a:t> </a:t>
            </a:r>
            <a:r>
              <a:rPr lang="en-US" b="1" i="1" dirty="0">
                <a:latin typeface="Candara"/>
                <a:cs typeface="Candara"/>
              </a:rPr>
              <a:t>will be opened to you. </a:t>
            </a:r>
            <a:r>
              <a:rPr lang="en-US" b="1" i="1" baseline="30000" dirty="0">
                <a:latin typeface="Candara"/>
                <a:cs typeface="Candara"/>
              </a:rPr>
              <a:t>8</a:t>
            </a:r>
            <a:r>
              <a:rPr lang="en-US" b="1" i="1" dirty="0">
                <a:latin typeface="Candara"/>
                <a:cs typeface="Candara"/>
              </a:rPr>
              <a:t> For everyone who </a:t>
            </a:r>
            <a:r>
              <a:rPr lang="en-US" b="1" i="1" dirty="0" smtClean="0">
                <a:latin typeface="Candara"/>
                <a:cs typeface="Candara"/>
              </a:rPr>
              <a:t>asks</a:t>
            </a:r>
            <a:br>
              <a:rPr lang="en-US" b="1" i="1" dirty="0" smtClean="0">
                <a:latin typeface="Candara"/>
                <a:cs typeface="Candara"/>
              </a:rPr>
            </a:br>
            <a:r>
              <a:rPr lang="en-US" b="1" i="1" dirty="0" smtClean="0">
                <a:latin typeface="Candara"/>
                <a:cs typeface="Candara"/>
              </a:rPr>
              <a:t> </a:t>
            </a:r>
            <a:r>
              <a:rPr lang="en-US" b="1" i="1" dirty="0">
                <a:latin typeface="Candara"/>
                <a:cs typeface="Candara"/>
              </a:rPr>
              <a:t>receives; </a:t>
            </a:r>
            <a:r>
              <a:rPr lang="en-US" b="1" i="1" dirty="0" smtClean="0">
                <a:latin typeface="Candara"/>
                <a:cs typeface="Candara"/>
              </a:rPr>
              <a:t>the </a:t>
            </a:r>
            <a:r>
              <a:rPr lang="en-US" b="1" i="1" dirty="0">
                <a:latin typeface="Candara"/>
                <a:cs typeface="Candara"/>
              </a:rPr>
              <a:t>one who seeks finds; and to the </a:t>
            </a:r>
            <a:r>
              <a:rPr lang="en-US" b="1" i="1" dirty="0" smtClean="0">
                <a:latin typeface="Candara"/>
                <a:cs typeface="Candara"/>
              </a:rPr>
              <a:t>one</a:t>
            </a:r>
            <a:br>
              <a:rPr lang="en-US" b="1" i="1" dirty="0" smtClean="0">
                <a:latin typeface="Candara"/>
                <a:cs typeface="Candara"/>
              </a:rPr>
            </a:br>
            <a:r>
              <a:rPr lang="en-US" b="1" i="1" dirty="0" smtClean="0">
                <a:latin typeface="Candara"/>
                <a:cs typeface="Candara"/>
              </a:rPr>
              <a:t> </a:t>
            </a:r>
            <a:r>
              <a:rPr lang="en-US" b="1" i="1" dirty="0">
                <a:latin typeface="Candara"/>
                <a:cs typeface="Candara"/>
              </a:rPr>
              <a:t>who </a:t>
            </a:r>
            <a:r>
              <a:rPr lang="en-US" b="1" i="1" dirty="0" smtClean="0">
                <a:latin typeface="Candara"/>
                <a:cs typeface="Candara"/>
              </a:rPr>
              <a:t>knocks</a:t>
            </a:r>
            <a:r>
              <a:rPr lang="en-US" b="1" i="1" dirty="0">
                <a:latin typeface="Candara"/>
                <a:cs typeface="Candara"/>
              </a:rPr>
              <a:t>, the door will be opened</a:t>
            </a:r>
            <a:r>
              <a:rPr lang="en-US" b="1" i="1" dirty="0" smtClean="0">
                <a:latin typeface="Candara"/>
                <a:cs typeface="Candara"/>
              </a:rPr>
              <a:t>.</a:t>
            </a:r>
            <a:br>
              <a:rPr lang="en-US" b="1" i="1" dirty="0" smtClean="0">
                <a:latin typeface="Candara"/>
                <a:cs typeface="Candara"/>
              </a:rPr>
            </a:br>
            <a:r>
              <a:rPr lang="en-US" b="1" i="1" dirty="0">
                <a:latin typeface="Candara"/>
                <a:cs typeface="Candara"/>
              </a:rPr>
              <a:t>Matthew 7:</a:t>
            </a:r>
            <a:r>
              <a:rPr lang="en-US" b="1" i="1" dirty="0" smtClean="0">
                <a:latin typeface="Candara"/>
                <a:cs typeface="Candara"/>
              </a:rPr>
              <a:t>7-8 [NIV]</a:t>
            </a:r>
            <a:endParaRPr lang="en-US" b="1" i="1" dirty="0">
              <a:latin typeface="Candara"/>
              <a:cs typeface="Candara"/>
            </a:endParaRPr>
          </a:p>
          <a:p>
            <a:pPr marL="0" indent="0" algn="ctr">
              <a:spcBef>
                <a:spcPts val="0"/>
              </a:spcBef>
              <a:buNone/>
            </a:pPr>
            <a:endParaRPr lang="en-US" sz="2800" b="1" i="1" dirty="0">
              <a:latin typeface="Candara"/>
              <a:cs typeface="Candara"/>
            </a:endParaRPr>
          </a:p>
        </p:txBody>
      </p:sp>
    </p:spTree>
    <p:extLst>
      <p:ext uri="{BB962C8B-B14F-4D97-AF65-F5344CB8AC3E}">
        <p14:creationId xmlns:p14="http://schemas.microsoft.com/office/powerpoint/2010/main" val="37870791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smtClean="0">
                <a:latin typeface="Candara" charset="0"/>
                <a:cs typeface="MS PGothic" charset="0"/>
              </a:rPr>
              <a:t>HOW DOES GOD ANSWER PRAYER?</a:t>
            </a:r>
            <a:endParaRPr lang="en-US" sz="3600" b="1" dirty="0">
              <a:latin typeface="Candara" charset="0"/>
              <a:cs typeface="MS PGothic" charset="0"/>
            </a:endParaRPr>
          </a:p>
        </p:txBody>
      </p:sp>
      <p:sp>
        <p:nvSpPr>
          <p:cNvPr id="27651" name="Rectangle 3"/>
          <p:cNvSpPr>
            <a:spLocks noGrp="1" noChangeArrowheads="1"/>
          </p:cNvSpPr>
          <p:nvPr>
            <p:ph type="body" idx="1"/>
          </p:nvPr>
        </p:nvSpPr>
        <p:spPr>
          <a:xfrm>
            <a:off x="609599" y="1524000"/>
            <a:ext cx="11509887" cy="5274404"/>
          </a:xfrm>
        </p:spPr>
        <p:txBody>
          <a:bodyPr/>
          <a:lstStyle/>
          <a:p>
            <a:pPr marL="454025" indent="-454025">
              <a:spcBef>
                <a:spcPts val="0"/>
              </a:spcBef>
              <a:buFont typeface="Arial"/>
              <a:buChar char="•"/>
            </a:pPr>
            <a:r>
              <a:rPr lang="en-US" b="1" u="sng" dirty="0" smtClean="0">
                <a:solidFill>
                  <a:srgbClr val="FF0000"/>
                </a:solidFill>
                <a:latin typeface="Candara" charset="0"/>
                <a:cs typeface="MS PGothic" charset="0"/>
              </a:rPr>
              <a:t>Yes</a:t>
            </a:r>
          </a:p>
          <a:p>
            <a:pPr marL="454025" indent="-454025">
              <a:spcBef>
                <a:spcPts val="0"/>
              </a:spcBef>
              <a:buFont typeface="Arial"/>
              <a:buChar char="•"/>
            </a:pPr>
            <a:endParaRPr lang="en-US" b="1" dirty="0" smtClean="0">
              <a:latin typeface="Candara" charset="0"/>
              <a:cs typeface="MS PGothic" charset="0"/>
            </a:endParaRPr>
          </a:p>
          <a:p>
            <a:pPr marL="454025" indent="-454025">
              <a:spcBef>
                <a:spcPts val="0"/>
              </a:spcBef>
              <a:buFont typeface="Arial"/>
              <a:buChar char="•"/>
            </a:pPr>
            <a:r>
              <a:rPr lang="en-US" b="1" u="sng" dirty="0" smtClean="0">
                <a:solidFill>
                  <a:srgbClr val="FF0000"/>
                </a:solidFill>
                <a:latin typeface="Candara" charset="0"/>
                <a:cs typeface="MS PGothic" charset="0"/>
              </a:rPr>
              <a:t>Later</a:t>
            </a:r>
          </a:p>
          <a:p>
            <a:pPr marL="454025" indent="-454025">
              <a:spcBef>
                <a:spcPts val="0"/>
              </a:spcBef>
              <a:buFont typeface="Arial"/>
              <a:buChar char="•"/>
            </a:pPr>
            <a:endParaRPr lang="en-US" b="1" dirty="0">
              <a:latin typeface="Candara" charset="0"/>
              <a:cs typeface="MS PGothic" charset="0"/>
            </a:endParaRPr>
          </a:p>
          <a:p>
            <a:pPr marL="454025" indent="-454025">
              <a:spcBef>
                <a:spcPts val="0"/>
              </a:spcBef>
              <a:buFont typeface="Arial"/>
              <a:buChar char="•"/>
            </a:pPr>
            <a:r>
              <a:rPr lang="en-US" b="1" u="sng" dirty="0" smtClean="0">
                <a:solidFill>
                  <a:srgbClr val="FF0000"/>
                </a:solidFill>
                <a:latin typeface="Candara" charset="0"/>
                <a:cs typeface="MS PGothic" charset="0"/>
              </a:rPr>
              <a:t>Better</a:t>
            </a:r>
            <a:r>
              <a:rPr lang="en-US" b="1" dirty="0" smtClean="0">
                <a:latin typeface="Candara" charset="0"/>
                <a:cs typeface="MS PGothic" charset="0"/>
              </a:rPr>
              <a:t> </a:t>
            </a:r>
            <a:r>
              <a:rPr lang="en-US" b="1" dirty="0">
                <a:latin typeface="Candara" charset="0"/>
                <a:cs typeface="MS PGothic" charset="0"/>
              </a:rPr>
              <a:t>(II Corinthians 12:7-9)</a:t>
            </a:r>
          </a:p>
          <a:p>
            <a:pPr marL="455613" lvl="2" indent="0" defTabSz="385763">
              <a:spcBef>
                <a:spcPts val="0"/>
              </a:spcBef>
              <a:buNone/>
              <a:defRPr/>
            </a:pPr>
            <a:endParaRPr lang="en-US" sz="2600" kern="1200" dirty="0" smtClean="0">
              <a:latin typeface="Candara" charset="0"/>
              <a:ea typeface="ＭＳ Ｐゴシック" charset="0"/>
              <a:cs typeface="Candara" charset="0"/>
            </a:endParaRPr>
          </a:p>
        </p:txBody>
      </p:sp>
    </p:spTree>
    <p:extLst>
      <p:ext uri="{BB962C8B-B14F-4D97-AF65-F5344CB8AC3E}">
        <p14:creationId xmlns:p14="http://schemas.microsoft.com/office/powerpoint/2010/main" val="4205004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a:latin typeface="Candara" charset="0"/>
                <a:cs typeface="MS PGothic" charset="0"/>
              </a:rPr>
              <a:t>THE WAY WE ASK </a:t>
            </a:r>
          </a:p>
        </p:txBody>
      </p:sp>
      <p:sp>
        <p:nvSpPr>
          <p:cNvPr id="27651" name="Rectangle 3"/>
          <p:cNvSpPr>
            <a:spLocks noGrp="1" noChangeArrowheads="1"/>
          </p:cNvSpPr>
          <p:nvPr>
            <p:ph type="body" idx="1"/>
          </p:nvPr>
        </p:nvSpPr>
        <p:spPr>
          <a:xfrm>
            <a:off x="609599" y="1600200"/>
            <a:ext cx="11277601" cy="5198204"/>
          </a:xfrm>
        </p:spPr>
        <p:txBody>
          <a:bodyPr/>
          <a:lstStyle/>
          <a:p>
            <a:pPr marL="514350" indent="-514350">
              <a:spcBef>
                <a:spcPts val="0"/>
              </a:spcBef>
              <a:buFont typeface="+mj-lt"/>
              <a:buAutoNum type="arabicPeriod"/>
            </a:pPr>
            <a:r>
              <a:rPr lang="en-US" b="1" dirty="0">
                <a:latin typeface="Candara" charset="0"/>
                <a:cs typeface="MS PGothic" charset="0"/>
              </a:rPr>
              <a:t>The way we ask reveals our </a:t>
            </a:r>
            <a:r>
              <a:rPr lang="en-US" b="1" u="sng" dirty="0">
                <a:solidFill>
                  <a:srgbClr val="FF0000"/>
                </a:solidFill>
                <a:latin typeface="Candara" charset="0"/>
                <a:cs typeface="MS PGothic" charset="0"/>
              </a:rPr>
              <a:t>inner</a:t>
            </a:r>
            <a:r>
              <a:rPr lang="en-US" b="1" dirty="0">
                <a:latin typeface="Candara" charset="0"/>
                <a:cs typeface="MS PGothic" charset="0"/>
              </a:rPr>
              <a:t> conversation. (John 5:2-</a:t>
            </a:r>
            <a:r>
              <a:rPr lang="en-US" b="1" dirty="0" smtClean="0">
                <a:latin typeface="Candara" charset="0"/>
                <a:cs typeface="MS PGothic" charset="0"/>
              </a:rPr>
              <a:t>9)</a:t>
            </a:r>
          </a:p>
          <a:p>
            <a:pPr marL="0" indent="0">
              <a:spcBef>
                <a:spcPts val="0"/>
              </a:spcBef>
              <a:buNone/>
            </a:pPr>
            <a:endParaRPr lang="en-US" sz="4400" b="1" dirty="0" smtClean="0">
              <a:latin typeface="Candara" charset="0"/>
              <a:cs typeface="MS PGothic" charset="0"/>
            </a:endParaRPr>
          </a:p>
          <a:p>
            <a:pPr marL="514350" indent="-514350">
              <a:spcBef>
                <a:spcPts val="0"/>
              </a:spcBef>
              <a:buFont typeface="+mj-lt"/>
              <a:buAutoNum type="arabicPeriod"/>
            </a:pPr>
            <a:r>
              <a:rPr lang="en-US" b="1" dirty="0" smtClean="0">
                <a:latin typeface="Candara" charset="0"/>
                <a:cs typeface="MS PGothic" charset="0"/>
              </a:rPr>
              <a:t>The </a:t>
            </a:r>
            <a:r>
              <a:rPr lang="en-US" b="1" dirty="0">
                <a:latin typeface="Candara" charset="0"/>
                <a:cs typeface="MS PGothic" charset="0"/>
              </a:rPr>
              <a:t>way we ask reveals the quality of our </a:t>
            </a:r>
            <a:r>
              <a:rPr lang="en-US" b="1" u="sng" dirty="0">
                <a:solidFill>
                  <a:srgbClr val="FF0000"/>
                </a:solidFill>
                <a:latin typeface="Candara" charset="0"/>
                <a:cs typeface="MS PGothic" charset="0"/>
              </a:rPr>
              <a:t>faith</a:t>
            </a:r>
            <a:r>
              <a:rPr lang="en-US" b="1" dirty="0">
                <a:latin typeface="Candara" charset="0"/>
                <a:cs typeface="MS PGothic" charset="0"/>
              </a:rPr>
              <a:t>. (</a:t>
            </a:r>
            <a:r>
              <a:rPr lang="en-US" b="1" dirty="0" smtClean="0">
                <a:latin typeface="Candara" charset="0"/>
                <a:cs typeface="MS PGothic" charset="0"/>
              </a:rPr>
              <a:t>Matt. 17</a:t>
            </a:r>
            <a:r>
              <a:rPr lang="en-US" b="1" dirty="0">
                <a:latin typeface="Candara" charset="0"/>
                <a:cs typeface="MS PGothic" charset="0"/>
              </a:rPr>
              <a:t>:20</a:t>
            </a:r>
            <a:r>
              <a:rPr lang="en-US" b="1" dirty="0" smtClean="0">
                <a:latin typeface="Candara" charset="0"/>
                <a:cs typeface="MS PGothic" charset="0"/>
              </a:rPr>
              <a:t>)</a:t>
            </a:r>
          </a:p>
        </p:txBody>
      </p:sp>
    </p:spTree>
    <p:extLst>
      <p:ext uri="{BB962C8B-B14F-4D97-AF65-F5344CB8AC3E}">
        <p14:creationId xmlns:p14="http://schemas.microsoft.com/office/powerpoint/2010/main" val="2739438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a:latin typeface="Candara" charset="0"/>
                <a:cs typeface="MS PGothic" charset="0"/>
              </a:rPr>
              <a:t>THE WAY WE ASK </a:t>
            </a:r>
          </a:p>
        </p:txBody>
      </p:sp>
      <p:sp>
        <p:nvSpPr>
          <p:cNvPr id="27651" name="Rectangle 3"/>
          <p:cNvSpPr>
            <a:spLocks noGrp="1" noChangeArrowheads="1"/>
          </p:cNvSpPr>
          <p:nvPr>
            <p:ph type="body" idx="1"/>
          </p:nvPr>
        </p:nvSpPr>
        <p:spPr>
          <a:xfrm>
            <a:off x="609599" y="1524000"/>
            <a:ext cx="11125201" cy="5274404"/>
          </a:xfrm>
        </p:spPr>
        <p:txBody>
          <a:bodyPr/>
          <a:lstStyle/>
          <a:p>
            <a:pPr marL="454025" indent="-454025">
              <a:spcBef>
                <a:spcPts val="0"/>
              </a:spcBef>
              <a:buNone/>
            </a:pPr>
            <a:r>
              <a:rPr lang="en-US" b="1" dirty="0" smtClean="0">
                <a:latin typeface="Candara" charset="0"/>
                <a:cs typeface="MS PGothic" charset="0"/>
              </a:rPr>
              <a:t>3.  The </a:t>
            </a:r>
            <a:r>
              <a:rPr lang="en-US" b="1" dirty="0">
                <a:latin typeface="Candara" charset="0"/>
                <a:cs typeface="MS PGothic" charset="0"/>
              </a:rPr>
              <a:t>way we ask reveals our current level of </a:t>
            </a:r>
            <a:r>
              <a:rPr lang="en-US" b="1" u="sng" dirty="0">
                <a:solidFill>
                  <a:srgbClr val="FF0000"/>
                </a:solidFill>
                <a:latin typeface="Candara" charset="0"/>
                <a:cs typeface="MS PGothic" charset="0"/>
              </a:rPr>
              <a:t>contentment</a:t>
            </a:r>
            <a:r>
              <a:rPr lang="en-US" b="1" dirty="0">
                <a:latin typeface="Candara" charset="0"/>
                <a:cs typeface="MS PGothic" charset="0"/>
              </a:rPr>
              <a:t> and willingness to </a:t>
            </a:r>
            <a:r>
              <a:rPr lang="en-US" b="1" u="sng" dirty="0">
                <a:solidFill>
                  <a:srgbClr val="FF0000"/>
                </a:solidFill>
                <a:latin typeface="Candara" charset="0"/>
                <a:cs typeface="MS PGothic" charset="0"/>
              </a:rPr>
              <a:t>settle</a:t>
            </a:r>
            <a:r>
              <a:rPr lang="en-US" b="1" dirty="0">
                <a:latin typeface="Candara" charset="0"/>
                <a:cs typeface="MS PGothic" charset="0"/>
              </a:rPr>
              <a:t>.  (Philippians 4:11-13</a:t>
            </a:r>
            <a:r>
              <a:rPr lang="en-US" b="1" dirty="0" smtClean="0">
                <a:latin typeface="Candara" charset="0"/>
                <a:cs typeface="MS PGothic" charset="0"/>
              </a:rPr>
              <a:t>)</a:t>
            </a:r>
          </a:p>
          <a:p>
            <a:pPr marL="0" indent="0">
              <a:spcBef>
                <a:spcPts val="0"/>
              </a:spcBef>
              <a:buNone/>
            </a:pPr>
            <a:endParaRPr lang="en-US" b="1" dirty="0" smtClean="0">
              <a:latin typeface="Candara" charset="0"/>
              <a:cs typeface="MS PGothic" charset="0"/>
            </a:endParaRPr>
          </a:p>
          <a:p>
            <a:pPr marL="0" indent="0" algn="ctr">
              <a:spcBef>
                <a:spcPts val="0"/>
              </a:spcBef>
              <a:buNone/>
            </a:pPr>
            <a:r>
              <a:rPr lang="en-US" sz="3000" i="1" dirty="0" smtClean="0">
                <a:latin typeface="Candara" charset="0"/>
                <a:cs typeface="MS PGothic" charset="0"/>
              </a:rPr>
              <a:t>People </a:t>
            </a:r>
            <a:r>
              <a:rPr lang="en-US" sz="3000" i="1" dirty="0">
                <a:latin typeface="Candara" charset="0"/>
                <a:cs typeface="MS PGothic" charset="0"/>
              </a:rPr>
              <a:t>settle for a level of despair </a:t>
            </a:r>
            <a:r>
              <a:rPr lang="en-US" sz="3000" i="1" dirty="0" smtClean="0">
                <a:latin typeface="Candara" charset="0"/>
                <a:cs typeface="MS PGothic" charset="0"/>
              </a:rPr>
              <a:t/>
            </a:r>
            <a:br>
              <a:rPr lang="en-US" sz="3000" i="1" dirty="0" smtClean="0">
                <a:latin typeface="Candara" charset="0"/>
                <a:cs typeface="MS PGothic" charset="0"/>
              </a:rPr>
            </a:br>
            <a:r>
              <a:rPr lang="en-US" sz="3000" i="1" dirty="0" smtClean="0">
                <a:latin typeface="Candara" charset="0"/>
                <a:cs typeface="MS PGothic" charset="0"/>
              </a:rPr>
              <a:t>they </a:t>
            </a:r>
            <a:r>
              <a:rPr lang="en-US" sz="3000" i="1" dirty="0">
                <a:latin typeface="Candara" charset="0"/>
                <a:cs typeface="MS PGothic" charset="0"/>
              </a:rPr>
              <a:t>can </a:t>
            </a:r>
            <a:r>
              <a:rPr lang="en-US" sz="3000" i="1" dirty="0" smtClean="0">
                <a:latin typeface="Candara" charset="0"/>
                <a:cs typeface="MS PGothic" charset="0"/>
              </a:rPr>
              <a:t>tolerate and </a:t>
            </a:r>
            <a:r>
              <a:rPr lang="en-US" sz="3000" i="1" dirty="0">
                <a:latin typeface="Candara" charset="0"/>
                <a:cs typeface="MS PGothic" charset="0"/>
              </a:rPr>
              <a:t>call it happiness. </a:t>
            </a:r>
            <a:br>
              <a:rPr lang="en-US" sz="3000" i="1" dirty="0">
                <a:latin typeface="Candara" charset="0"/>
                <a:cs typeface="MS PGothic" charset="0"/>
              </a:rPr>
            </a:br>
            <a:r>
              <a:rPr lang="en-US" sz="3000" i="1" dirty="0" smtClean="0">
                <a:latin typeface="Candara" charset="0"/>
                <a:cs typeface="MS PGothic" charset="0"/>
              </a:rPr>
              <a:t>Soren </a:t>
            </a:r>
            <a:r>
              <a:rPr lang="en-US" sz="3000" i="1" dirty="0">
                <a:latin typeface="Candara" charset="0"/>
                <a:cs typeface="MS PGothic" charset="0"/>
              </a:rPr>
              <a:t>Kierkegaard</a:t>
            </a:r>
          </a:p>
        </p:txBody>
      </p:sp>
    </p:spTree>
    <p:extLst>
      <p:ext uri="{BB962C8B-B14F-4D97-AF65-F5344CB8AC3E}">
        <p14:creationId xmlns:p14="http://schemas.microsoft.com/office/powerpoint/2010/main" val="34798257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a:latin typeface="Candara" charset="0"/>
                <a:cs typeface="MS PGothic" charset="0"/>
              </a:rPr>
              <a:t>THE WAY WE ASK </a:t>
            </a:r>
          </a:p>
        </p:txBody>
      </p:sp>
      <p:sp>
        <p:nvSpPr>
          <p:cNvPr id="27651" name="Rectangle 3"/>
          <p:cNvSpPr>
            <a:spLocks noGrp="1" noChangeArrowheads="1"/>
          </p:cNvSpPr>
          <p:nvPr>
            <p:ph type="body" idx="1"/>
          </p:nvPr>
        </p:nvSpPr>
        <p:spPr>
          <a:xfrm>
            <a:off x="609599" y="1524000"/>
            <a:ext cx="11277601" cy="5274404"/>
          </a:xfrm>
        </p:spPr>
        <p:txBody>
          <a:bodyPr/>
          <a:lstStyle/>
          <a:p>
            <a:pPr marL="514350" indent="-514350">
              <a:spcBef>
                <a:spcPts val="0"/>
              </a:spcBef>
              <a:buFont typeface="+mj-lt"/>
              <a:buAutoNum type="arabicPeriod" startAt="4"/>
            </a:pPr>
            <a:r>
              <a:rPr lang="en-US" b="1" dirty="0">
                <a:latin typeface="Candara" charset="0"/>
                <a:cs typeface="MS PGothic" charset="0"/>
              </a:rPr>
              <a:t>The way we ask reveals how we </a:t>
            </a:r>
            <a:r>
              <a:rPr lang="en-US" b="1" u="sng" dirty="0">
                <a:solidFill>
                  <a:srgbClr val="FF0000"/>
                </a:solidFill>
                <a:latin typeface="Candara" charset="0"/>
                <a:cs typeface="MS PGothic" charset="0"/>
              </a:rPr>
              <a:t>manage</a:t>
            </a:r>
            <a:r>
              <a:rPr lang="en-US" b="1" dirty="0">
                <a:latin typeface="Candara" charset="0"/>
                <a:cs typeface="MS PGothic" charset="0"/>
              </a:rPr>
              <a:t> our expectations. (John 14:11-13)</a:t>
            </a:r>
          </a:p>
          <a:p>
            <a:pPr marL="514350" indent="-514350">
              <a:spcBef>
                <a:spcPts val="0"/>
              </a:spcBef>
              <a:buFont typeface="+mj-lt"/>
              <a:buAutoNum type="arabicPeriod" startAt="4"/>
            </a:pPr>
            <a:endParaRPr lang="en-US" sz="4400" b="1" dirty="0">
              <a:latin typeface="Candara" charset="0"/>
              <a:cs typeface="MS PGothic" charset="0"/>
            </a:endParaRPr>
          </a:p>
          <a:p>
            <a:pPr marL="514350" indent="-514350">
              <a:spcBef>
                <a:spcPts val="0"/>
              </a:spcBef>
              <a:buFont typeface="+mj-lt"/>
              <a:buAutoNum type="arabicPeriod" startAt="4"/>
            </a:pPr>
            <a:r>
              <a:rPr lang="en-US" b="1" dirty="0">
                <a:latin typeface="Candara" charset="0"/>
                <a:cs typeface="MS PGothic" charset="0"/>
              </a:rPr>
              <a:t>The way we ask reveals our past </a:t>
            </a:r>
            <a:r>
              <a:rPr lang="en-US" b="1" u="sng" dirty="0">
                <a:solidFill>
                  <a:srgbClr val="FF0000"/>
                </a:solidFill>
                <a:latin typeface="Candara" charset="0"/>
                <a:cs typeface="MS PGothic" charset="0"/>
              </a:rPr>
              <a:t>experiences</a:t>
            </a:r>
            <a:r>
              <a:rPr lang="en-US" b="1" dirty="0">
                <a:latin typeface="Candara" charset="0"/>
                <a:cs typeface="MS PGothic" charset="0"/>
              </a:rPr>
              <a:t> and </a:t>
            </a:r>
            <a:r>
              <a:rPr lang="en-US" b="1" u="sng" dirty="0">
                <a:solidFill>
                  <a:srgbClr val="FF0000"/>
                </a:solidFill>
                <a:latin typeface="Candara" charset="0"/>
                <a:cs typeface="MS PGothic" charset="0"/>
              </a:rPr>
              <a:t>disappointments</a:t>
            </a:r>
            <a:r>
              <a:rPr lang="en-US" b="1" dirty="0">
                <a:latin typeface="Candara" charset="0"/>
                <a:cs typeface="MS PGothic" charset="0"/>
              </a:rPr>
              <a:t>. (Romans 5:3-5</a:t>
            </a:r>
            <a:r>
              <a:rPr lang="en-US" b="1" dirty="0" smtClean="0">
                <a:latin typeface="Candara" charset="0"/>
                <a:cs typeface="MS PGothic" charset="0"/>
              </a:rPr>
              <a:t>)</a:t>
            </a:r>
          </a:p>
        </p:txBody>
      </p:sp>
    </p:spTree>
    <p:extLst>
      <p:ext uri="{BB962C8B-B14F-4D97-AF65-F5344CB8AC3E}">
        <p14:creationId xmlns:p14="http://schemas.microsoft.com/office/powerpoint/2010/main" val="4040338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a:latin typeface="Candara" charset="0"/>
                <a:cs typeface="MS PGothic" charset="0"/>
              </a:rPr>
              <a:t>THE WAY WE ASK </a:t>
            </a:r>
          </a:p>
        </p:txBody>
      </p:sp>
      <p:sp>
        <p:nvSpPr>
          <p:cNvPr id="27651" name="Rectangle 3"/>
          <p:cNvSpPr>
            <a:spLocks noGrp="1" noChangeArrowheads="1"/>
          </p:cNvSpPr>
          <p:nvPr>
            <p:ph type="body" idx="1"/>
          </p:nvPr>
        </p:nvSpPr>
        <p:spPr>
          <a:xfrm>
            <a:off x="609599" y="1524000"/>
            <a:ext cx="11277601" cy="5274404"/>
          </a:xfrm>
        </p:spPr>
        <p:txBody>
          <a:bodyPr/>
          <a:lstStyle/>
          <a:p>
            <a:pPr marL="517525" indent="-517525">
              <a:spcBef>
                <a:spcPts val="0"/>
              </a:spcBef>
              <a:buAutoNum type="arabicPeriod" startAt="6"/>
            </a:pPr>
            <a:r>
              <a:rPr lang="en-US" b="1" dirty="0" smtClean="0">
                <a:latin typeface="Candara" charset="0"/>
                <a:cs typeface="MS PGothic" charset="0"/>
              </a:rPr>
              <a:t>The </a:t>
            </a:r>
            <a:r>
              <a:rPr lang="en-US" b="1" dirty="0">
                <a:latin typeface="Candara" charset="0"/>
                <a:cs typeface="MS PGothic" charset="0"/>
              </a:rPr>
              <a:t>way we ask reveals how </a:t>
            </a:r>
            <a:r>
              <a:rPr lang="en-US" b="1" u="sng" dirty="0">
                <a:solidFill>
                  <a:srgbClr val="FF0000"/>
                </a:solidFill>
                <a:latin typeface="Candara" charset="0"/>
                <a:cs typeface="MS PGothic" charset="0"/>
              </a:rPr>
              <a:t>important</a:t>
            </a:r>
            <a:r>
              <a:rPr lang="en-US" b="1" dirty="0">
                <a:latin typeface="Candara" charset="0"/>
                <a:cs typeface="MS PGothic" charset="0"/>
              </a:rPr>
              <a:t> something really is to us. (Luke 11:5-8</a:t>
            </a:r>
            <a:r>
              <a:rPr lang="en-US" b="1" dirty="0" smtClean="0">
                <a:latin typeface="Candara" charset="0"/>
                <a:cs typeface="MS PGothic" charset="0"/>
              </a:rPr>
              <a:t>)</a:t>
            </a:r>
          </a:p>
          <a:p>
            <a:pPr marL="517525" indent="-517525">
              <a:spcBef>
                <a:spcPts val="0"/>
              </a:spcBef>
              <a:buAutoNum type="arabicPeriod" startAt="6"/>
            </a:pPr>
            <a:endParaRPr lang="en-US" sz="4400" b="1" dirty="0">
              <a:latin typeface="Candara" charset="0"/>
              <a:cs typeface="MS PGothic" charset="0"/>
            </a:endParaRPr>
          </a:p>
          <a:p>
            <a:pPr marL="517525" indent="-517525">
              <a:spcBef>
                <a:spcPts val="0"/>
              </a:spcBef>
              <a:buNone/>
            </a:pPr>
            <a:r>
              <a:rPr lang="en-US" b="1" dirty="0" smtClean="0">
                <a:latin typeface="Candara" charset="0"/>
                <a:cs typeface="MS PGothic" charset="0"/>
              </a:rPr>
              <a:t>7.  The </a:t>
            </a:r>
            <a:r>
              <a:rPr lang="en-US" b="1" dirty="0">
                <a:latin typeface="Candara" charset="0"/>
                <a:cs typeface="MS PGothic" charset="0"/>
              </a:rPr>
              <a:t>way we ask reveals what we </a:t>
            </a:r>
            <a:r>
              <a:rPr lang="en-US" b="1" u="sng" dirty="0">
                <a:solidFill>
                  <a:srgbClr val="FF0000"/>
                </a:solidFill>
                <a:latin typeface="Candara" charset="0"/>
                <a:cs typeface="MS PGothic" charset="0"/>
              </a:rPr>
              <a:t>believe</a:t>
            </a:r>
            <a:r>
              <a:rPr lang="en-US" b="1" dirty="0">
                <a:latin typeface="Candara" charset="0"/>
                <a:cs typeface="MS PGothic" charset="0"/>
              </a:rPr>
              <a:t> about what God is really like. (Matthew 25:24-25)</a:t>
            </a:r>
          </a:p>
          <a:p>
            <a:pPr marL="514350" indent="-514350">
              <a:spcBef>
                <a:spcPts val="0"/>
              </a:spcBef>
              <a:buFont typeface="+mj-lt"/>
              <a:buAutoNum type="arabicPeriod" startAt="4"/>
            </a:pPr>
            <a:endParaRPr lang="en-US" b="1" dirty="0">
              <a:latin typeface="Candara" charset="0"/>
              <a:cs typeface="MS PGothic" charset="0"/>
            </a:endParaRPr>
          </a:p>
          <a:p>
            <a:pPr marL="514350" indent="-514350">
              <a:spcBef>
                <a:spcPts val="0"/>
              </a:spcBef>
              <a:buFont typeface="+mj-lt"/>
              <a:buAutoNum type="arabicPeriod" startAt="4"/>
            </a:pPr>
            <a:endParaRPr lang="en-US" b="1" dirty="0">
              <a:latin typeface="Candara" charset="0"/>
              <a:cs typeface="MS PGothic" charset="0"/>
            </a:endParaRPr>
          </a:p>
        </p:txBody>
      </p:sp>
    </p:spTree>
    <p:extLst>
      <p:ext uri="{BB962C8B-B14F-4D97-AF65-F5344CB8AC3E}">
        <p14:creationId xmlns:p14="http://schemas.microsoft.com/office/powerpoint/2010/main" val="1133255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762000"/>
          </a:xfrm>
        </p:spPr>
        <p:txBody>
          <a:bodyPr/>
          <a:lstStyle/>
          <a:p>
            <a:r>
              <a:rPr lang="en-US" sz="3600" b="1" dirty="0" smtClean="0">
                <a:latin typeface="Candara" charset="0"/>
                <a:cs typeface="MS PGothic" charset="0"/>
              </a:rPr>
              <a:t>CAN WE TRUST GOD’S ANSWER WHEN WE ASK? </a:t>
            </a:r>
            <a:endParaRPr lang="en-US" sz="3600" b="1" dirty="0">
              <a:latin typeface="Candara" charset="0"/>
              <a:cs typeface="MS PGothic" charset="0"/>
            </a:endParaRPr>
          </a:p>
        </p:txBody>
      </p:sp>
      <p:sp>
        <p:nvSpPr>
          <p:cNvPr id="27651" name="Rectangle 3"/>
          <p:cNvSpPr>
            <a:spLocks noGrp="1" noChangeArrowheads="1"/>
          </p:cNvSpPr>
          <p:nvPr>
            <p:ph type="body" idx="1"/>
          </p:nvPr>
        </p:nvSpPr>
        <p:spPr>
          <a:xfrm>
            <a:off x="609599" y="1524000"/>
            <a:ext cx="11125201" cy="5274404"/>
          </a:xfrm>
        </p:spPr>
        <p:txBody>
          <a:bodyPr/>
          <a:lstStyle/>
          <a:p>
            <a:pPr marL="0" indent="0" algn="ctr">
              <a:spcBef>
                <a:spcPts val="0"/>
              </a:spcBef>
              <a:buNone/>
            </a:pPr>
            <a:r>
              <a:rPr lang="en-US" b="1" i="1" baseline="30000" dirty="0">
                <a:latin typeface="Candara" charset="0"/>
                <a:cs typeface="MS PGothic" charset="0"/>
              </a:rPr>
              <a:t>9</a:t>
            </a:r>
            <a:r>
              <a:rPr lang="en-US" b="1" i="1" dirty="0">
                <a:latin typeface="Candara" charset="0"/>
                <a:cs typeface="MS PGothic" charset="0"/>
              </a:rPr>
              <a:t> “Which of you, if your son asks for bread, </a:t>
            </a:r>
            <a:r>
              <a:rPr lang="en-US" b="1" i="1" dirty="0" smtClean="0">
                <a:latin typeface="Candara" charset="0"/>
                <a:cs typeface="MS PGothic" charset="0"/>
              </a:rPr>
              <a:t/>
            </a:r>
            <a:br>
              <a:rPr lang="en-US" b="1" i="1" dirty="0" smtClean="0">
                <a:latin typeface="Candara" charset="0"/>
                <a:cs typeface="MS PGothic" charset="0"/>
              </a:rPr>
            </a:br>
            <a:r>
              <a:rPr lang="en-US" b="1" i="1" dirty="0" smtClean="0">
                <a:latin typeface="Candara" charset="0"/>
                <a:cs typeface="MS PGothic" charset="0"/>
              </a:rPr>
              <a:t>will </a:t>
            </a:r>
            <a:r>
              <a:rPr lang="en-US" b="1" i="1" dirty="0">
                <a:latin typeface="Candara" charset="0"/>
                <a:cs typeface="MS PGothic" charset="0"/>
              </a:rPr>
              <a:t>give him a stone? </a:t>
            </a:r>
            <a:r>
              <a:rPr lang="en-US" b="1" i="1" baseline="30000" dirty="0">
                <a:latin typeface="Candara" charset="0"/>
                <a:cs typeface="MS PGothic" charset="0"/>
              </a:rPr>
              <a:t>10</a:t>
            </a:r>
            <a:r>
              <a:rPr lang="en-US" b="1" i="1" dirty="0">
                <a:latin typeface="Candara" charset="0"/>
                <a:cs typeface="MS PGothic" charset="0"/>
              </a:rPr>
              <a:t> Or if he asks for a fish, </a:t>
            </a:r>
            <a:r>
              <a:rPr lang="en-US" b="1" i="1" dirty="0" smtClean="0">
                <a:latin typeface="Candara" charset="0"/>
                <a:cs typeface="MS PGothic" charset="0"/>
              </a:rPr>
              <a:t/>
            </a:r>
            <a:br>
              <a:rPr lang="en-US" b="1" i="1" dirty="0" smtClean="0">
                <a:latin typeface="Candara" charset="0"/>
                <a:cs typeface="MS PGothic" charset="0"/>
              </a:rPr>
            </a:br>
            <a:r>
              <a:rPr lang="en-US" b="1" i="1" dirty="0" smtClean="0">
                <a:latin typeface="Candara" charset="0"/>
                <a:cs typeface="MS PGothic" charset="0"/>
              </a:rPr>
              <a:t>will give </a:t>
            </a:r>
            <a:r>
              <a:rPr lang="en-US" b="1" i="1" dirty="0">
                <a:latin typeface="Candara" charset="0"/>
                <a:cs typeface="MS PGothic" charset="0"/>
              </a:rPr>
              <a:t>him a snake? </a:t>
            </a:r>
            <a:r>
              <a:rPr lang="en-US" b="1" i="1" baseline="30000" dirty="0">
                <a:latin typeface="Candara" charset="0"/>
                <a:cs typeface="MS PGothic" charset="0"/>
              </a:rPr>
              <a:t>11</a:t>
            </a:r>
            <a:r>
              <a:rPr lang="en-US" b="1" i="1" dirty="0">
                <a:latin typeface="Candara" charset="0"/>
                <a:cs typeface="MS PGothic" charset="0"/>
              </a:rPr>
              <a:t> If you, then, though you are </a:t>
            </a:r>
            <a:r>
              <a:rPr lang="en-US" b="1" i="1" dirty="0" smtClean="0">
                <a:latin typeface="Candara" charset="0"/>
                <a:cs typeface="MS PGothic" charset="0"/>
              </a:rPr>
              <a:t/>
            </a:r>
            <a:br>
              <a:rPr lang="en-US" b="1" i="1" dirty="0" smtClean="0">
                <a:latin typeface="Candara" charset="0"/>
                <a:cs typeface="MS PGothic" charset="0"/>
              </a:rPr>
            </a:br>
            <a:r>
              <a:rPr lang="en-US" b="1" i="1" dirty="0" smtClean="0">
                <a:latin typeface="Candara" charset="0"/>
                <a:cs typeface="MS PGothic" charset="0"/>
              </a:rPr>
              <a:t>evil</a:t>
            </a:r>
            <a:r>
              <a:rPr lang="en-US" b="1" i="1" dirty="0">
                <a:latin typeface="Candara" charset="0"/>
                <a:cs typeface="MS PGothic" charset="0"/>
              </a:rPr>
              <a:t>, know how to give good gifts to your children, </a:t>
            </a:r>
            <a:br>
              <a:rPr lang="en-US" b="1" i="1" dirty="0">
                <a:latin typeface="Candara" charset="0"/>
                <a:cs typeface="MS PGothic" charset="0"/>
              </a:rPr>
            </a:br>
            <a:r>
              <a:rPr lang="en-US" b="1" i="1" dirty="0" smtClean="0">
                <a:latin typeface="Candara" charset="0"/>
                <a:cs typeface="MS PGothic" charset="0"/>
              </a:rPr>
              <a:t>how </a:t>
            </a:r>
            <a:r>
              <a:rPr lang="en-US" b="1" i="1" dirty="0">
                <a:latin typeface="Candara" charset="0"/>
                <a:cs typeface="MS PGothic" charset="0"/>
              </a:rPr>
              <a:t>much more will your Father in heaven </a:t>
            </a:r>
            <a:r>
              <a:rPr lang="en-US" b="1" i="1" dirty="0" smtClean="0">
                <a:latin typeface="Candara" charset="0"/>
                <a:cs typeface="MS PGothic" charset="0"/>
              </a:rPr>
              <a:t/>
            </a:r>
            <a:br>
              <a:rPr lang="en-US" b="1" i="1" dirty="0" smtClean="0">
                <a:latin typeface="Candara" charset="0"/>
                <a:cs typeface="MS PGothic" charset="0"/>
              </a:rPr>
            </a:br>
            <a:r>
              <a:rPr lang="en-US" b="1" i="1" dirty="0" smtClean="0">
                <a:latin typeface="Candara" charset="0"/>
                <a:cs typeface="MS PGothic" charset="0"/>
              </a:rPr>
              <a:t>give </a:t>
            </a:r>
            <a:r>
              <a:rPr lang="en-US" b="1" i="1" dirty="0">
                <a:latin typeface="Candara" charset="0"/>
                <a:cs typeface="MS PGothic" charset="0"/>
              </a:rPr>
              <a:t>good gifts to those who ask him</a:t>
            </a:r>
            <a:r>
              <a:rPr lang="en-US" b="1" i="1" dirty="0" smtClean="0">
                <a:latin typeface="Candara" charset="0"/>
                <a:cs typeface="MS PGothic" charset="0"/>
              </a:rPr>
              <a:t>!</a:t>
            </a:r>
            <a:br>
              <a:rPr lang="en-US" b="1" i="1" dirty="0" smtClean="0">
                <a:latin typeface="Candara" charset="0"/>
                <a:cs typeface="MS PGothic" charset="0"/>
              </a:rPr>
            </a:br>
            <a:r>
              <a:rPr lang="en-US" b="1" i="1" dirty="0" smtClean="0">
                <a:latin typeface="Candara" charset="0"/>
                <a:cs typeface="MS PGothic" charset="0"/>
              </a:rPr>
              <a:t>Matthew </a:t>
            </a:r>
            <a:r>
              <a:rPr lang="en-US" b="1" i="1" dirty="0">
                <a:latin typeface="Candara" charset="0"/>
                <a:cs typeface="MS PGothic" charset="0"/>
              </a:rPr>
              <a:t>7:9-</a:t>
            </a:r>
            <a:r>
              <a:rPr lang="en-US" b="1" i="1" dirty="0" smtClean="0">
                <a:latin typeface="Candara" charset="0"/>
                <a:cs typeface="MS PGothic" charset="0"/>
              </a:rPr>
              <a:t>11</a:t>
            </a:r>
            <a:r>
              <a:rPr lang="en-US" b="1" i="1" dirty="0">
                <a:latin typeface="Candara" charset="0"/>
                <a:cs typeface="MS PGothic" charset="0"/>
              </a:rPr>
              <a:t> </a:t>
            </a:r>
            <a:r>
              <a:rPr lang="en-US" b="1" i="1" dirty="0" smtClean="0">
                <a:latin typeface="Candara" charset="0"/>
                <a:cs typeface="MS PGothic" charset="0"/>
              </a:rPr>
              <a:t>[NIV]</a:t>
            </a:r>
            <a:endParaRPr lang="en-US" b="1" dirty="0">
              <a:latin typeface="Candara" charset="0"/>
              <a:cs typeface="MS PGothic" charset="0"/>
            </a:endParaRPr>
          </a:p>
          <a:p>
            <a:pPr marL="514350" indent="-514350">
              <a:spcBef>
                <a:spcPts val="0"/>
              </a:spcBef>
              <a:buFont typeface="+mj-lt"/>
              <a:buAutoNum type="arabicPeriod" startAt="4"/>
            </a:pPr>
            <a:endParaRPr lang="en-US" b="1" dirty="0">
              <a:latin typeface="Candara" charset="0"/>
              <a:cs typeface="MS PGothic" charset="0"/>
            </a:endParaRPr>
          </a:p>
        </p:txBody>
      </p:sp>
    </p:spTree>
    <p:extLst>
      <p:ext uri="{BB962C8B-B14F-4D97-AF65-F5344CB8AC3E}">
        <p14:creationId xmlns:p14="http://schemas.microsoft.com/office/powerpoint/2010/main" val="5144725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48436</TotalTime>
  <Words>344</Words>
  <Application>Microsoft Macintosh PowerPoint</Application>
  <PresentationFormat>Custom</PresentationFormat>
  <Paragraphs>36</Paragraphs>
  <Slides>11</Slides>
  <Notes>9</Notes>
  <HiddenSlides>0</HiddenSlides>
  <MMClips>0</MMClips>
  <ScaleCrop>false</ScaleCrop>
  <HeadingPairs>
    <vt:vector size="4" baseType="variant">
      <vt:variant>
        <vt:lpstr>Theme</vt:lpstr>
      </vt:variant>
      <vt:variant>
        <vt:i4>22</vt:i4>
      </vt:variant>
      <vt:variant>
        <vt:lpstr>Slide Titles</vt:lpstr>
      </vt:variant>
      <vt:variant>
        <vt:i4>11</vt:i4>
      </vt:variant>
    </vt:vector>
  </HeadingPairs>
  <TitlesOfParts>
    <vt:vector size="33"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ASK</vt:lpstr>
      <vt:lpstr>PowerPoint Presentation</vt:lpstr>
      <vt:lpstr>HOW DOES GOD ANSWER PRAYER?</vt:lpstr>
      <vt:lpstr>THE WAY WE ASK </vt:lpstr>
      <vt:lpstr>THE WAY WE ASK </vt:lpstr>
      <vt:lpstr>THE WAY WE ASK </vt:lpstr>
      <vt:lpstr>THE WAY WE ASK </vt:lpstr>
      <vt:lpstr>CAN WE TRUST GOD’S ANSWER WHEN WE ASK? </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3174</cp:revision>
  <cp:lastPrinted>2016-10-16T14:21:14Z</cp:lastPrinted>
  <dcterms:created xsi:type="dcterms:W3CDTF">2007-10-20T20:09:35Z</dcterms:created>
  <dcterms:modified xsi:type="dcterms:W3CDTF">2016-11-08T01:02:15Z</dcterms:modified>
  <cp:category/>
</cp:coreProperties>
</file>